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1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1/18/2014</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5125" y="2354997"/>
            <a:ext cx="6016625" cy="2000548"/>
          </a:xfrm>
          <a:prstGeom prst="rect">
            <a:avLst/>
          </a:prstGeom>
          <a:noFill/>
        </p:spPr>
        <p:txBody>
          <a:bodyPr wrap="square" rtlCol="0">
            <a:spAutoFit/>
          </a:bodyPr>
          <a:lstStyle/>
          <a:p>
            <a:pPr algn="ctr"/>
            <a:r>
              <a:rPr lang="en-US" sz="2800" u="sng" dirty="0" smtClean="0"/>
              <a:t>Eight Common Traits of Remarkably Successful People</a:t>
            </a:r>
          </a:p>
          <a:p>
            <a:pPr algn="ctr"/>
            <a:endParaRPr lang="en-US" sz="2800" u="sng" dirty="0" smtClean="0"/>
          </a:p>
          <a:p>
            <a:pPr algn="ctr"/>
            <a:r>
              <a:rPr lang="en-US" sz="2100" dirty="0" smtClean="0"/>
              <a:t>By Priyanka Mehta</a:t>
            </a:r>
          </a:p>
          <a:p>
            <a:pPr algn="ctr"/>
            <a:r>
              <a:rPr lang="en-US" sz="1600" dirty="0" smtClean="0"/>
              <a:t>December 29, 2013</a:t>
            </a:r>
          </a:p>
        </p:txBody>
      </p:sp>
    </p:spTree>
    <p:extLst>
      <p:ext uri="{BB962C8B-B14F-4D97-AF65-F5344CB8AC3E}">
        <p14:creationId xmlns:p14="http://schemas.microsoft.com/office/powerpoint/2010/main" xmlns="" val="415378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7375" y="3371165"/>
            <a:ext cx="6350000" cy="2554545"/>
          </a:xfrm>
          <a:prstGeom prst="rect">
            <a:avLst/>
          </a:prstGeom>
          <a:noFill/>
        </p:spPr>
        <p:txBody>
          <a:bodyPr wrap="square" rtlCol="0">
            <a:spAutoFit/>
          </a:bodyPr>
          <a:lstStyle/>
          <a:p>
            <a:pPr algn="ctr"/>
            <a:r>
              <a:rPr lang="en-US" sz="4000" dirty="0" smtClean="0"/>
              <a:t>This can be summed up by Swami Vivekananda’s divine message for youth as our goal in life…</a:t>
            </a:r>
            <a:endParaRPr lang="en-US" sz="4000" dirty="0"/>
          </a:p>
        </p:txBody>
      </p:sp>
      <p:pic>
        <p:nvPicPr>
          <p:cNvPr id="3" name="Picture 2"/>
          <p:cNvPicPr>
            <a:picLocks noChangeAspect="1"/>
          </p:cNvPicPr>
          <p:nvPr/>
        </p:nvPicPr>
        <p:blipFill>
          <a:blip r:embed="rId2" cstate="print"/>
          <a:stretch>
            <a:fillRect/>
          </a:stretch>
        </p:blipFill>
        <p:spPr>
          <a:xfrm>
            <a:off x="5873750" y="0"/>
            <a:ext cx="3270250" cy="2452688"/>
          </a:xfrm>
          <a:prstGeom prst="rect">
            <a:avLst/>
          </a:prstGeom>
        </p:spPr>
      </p:pic>
    </p:spTree>
    <p:extLst>
      <p:ext uri="{BB962C8B-B14F-4D97-AF65-F5344CB8AC3E}">
        <p14:creationId xmlns:p14="http://schemas.microsoft.com/office/powerpoint/2010/main" xmlns="" val="3500365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3304025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125" y="2585998"/>
            <a:ext cx="7445375" cy="553998"/>
          </a:xfrm>
          <a:prstGeom prst="rect">
            <a:avLst/>
          </a:prstGeom>
          <a:noFill/>
        </p:spPr>
        <p:txBody>
          <a:bodyPr wrap="square" rtlCol="0">
            <a:spAutoFit/>
          </a:bodyPr>
          <a:lstStyle/>
          <a:p>
            <a:pPr algn="ctr"/>
            <a:r>
              <a:rPr lang="en-US" sz="3000" dirty="0" smtClean="0"/>
              <a:t>Thank you! </a:t>
            </a:r>
            <a:endParaRPr lang="en-US" sz="3000" dirty="0"/>
          </a:p>
        </p:txBody>
      </p:sp>
    </p:spTree>
    <p:extLst>
      <p:ext uri="{BB962C8B-B14F-4D97-AF65-F5344CB8AC3E}">
        <p14:creationId xmlns:p14="http://schemas.microsoft.com/office/powerpoint/2010/main" xmlns="" val="3538476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499" y="428625"/>
            <a:ext cx="7858125" cy="400110"/>
          </a:xfrm>
          <a:prstGeom prst="rect">
            <a:avLst/>
          </a:prstGeom>
          <a:noFill/>
        </p:spPr>
        <p:txBody>
          <a:bodyPr wrap="square" rtlCol="0">
            <a:spAutoFit/>
          </a:bodyPr>
          <a:lstStyle/>
          <a:p>
            <a:r>
              <a:rPr lang="en-US" sz="2000" b="1" u="sng" dirty="0" smtClean="0"/>
              <a:t>1. Remarkably successful people don’t create back-up plans</a:t>
            </a:r>
            <a:endParaRPr lang="en-US" sz="2000" b="1" u="sng" dirty="0"/>
          </a:p>
        </p:txBody>
      </p:sp>
      <p:sp>
        <p:nvSpPr>
          <p:cNvPr id="3" name="TextBox 2"/>
          <p:cNvSpPr txBox="1"/>
          <p:nvPr/>
        </p:nvSpPr>
        <p:spPr>
          <a:xfrm>
            <a:off x="476250" y="1158875"/>
            <a:ext cx="3778250" cy="2585323"/>
          </a:xfrm>
          <a:prstGeom prst="rect">
            <a:avLst/>
          </a:prstGeom>
          <a:noFill/>
        </p:spPr>
        <p:txBody>
          <a:bodyPr wrap="square" rtlCol="0">
            <a:spAutoFit/>
          </a:bodyPr>
          <a:lstStyle/>
          <a:p>
            <a:r>
              <a:rPr lang="en-US" dirty="0" smtClean="0">
                <a:cs typeface="Cambria"/>
              </a:rPr>
              <a:t>There are both positive and negative thoughts about creating back-up plans. Some people that are not that successful state that back-up plans help them sleep at night. They also create an easier way out when you need a way to get out of a problem. </a:t>
            </a:r>
          </a:p>
          <a:p>
            <a:endParaRPr lang="en-US" dirty="0"/>
          </a:p>
        </p:txBody>
      </p:sp>
      <p:sp>
        <p:nvSpPr>
          <p:cNvPr id="4" name="TextBox 3"/>
          <p:cNvSpPr txBox="1"/>
          <p:nvPr/>
        </p:nvSpPr>
        <p:spPr>
          <a:xfrm>
            <a:off x="4635500" y="4111625"/>
            <a:ext cx="4111625" cy="2308324"/>
          </a:xfrm>
          <a:prstGeom prst="rect">
            <a:avLst/>
          </a:prstGeom>
          <a:noFill/>
        </p:spPr>
        <p:txBody>
          <a:bodyPr wrap="square" rtlCol="0">
            <a:spAutoFit/>
          </a:bodyPr>
          <a:lstStyle/>
          <a:p>
            <a:r>
              <a:rPr lang="en-US" dirty="0"/>
              <a:t>Other people that are successful know that if there is a back-up plan they would not work harder or longer because there is another option. Total commitment is needed to succeed in life. </a:t>
            </a:r>
          </a:p>
          <a:p>
            <a:r>
              <a:rPr lang="en-US" dirty="0"/>
              <a:t> </a:t>
            </a:r>
          </a:p>
          <a:p>
            <a:endParaRPr lang="en-US" dirty="0"/>
          </a:p>
        </p:txBody>
      </p:sp>
      <p:pic>
        <p:nvPicPr>
          <p:cNvPr id="6" name="Picture 5"/>
          <p:cNvPicPr>
            <a:picLocks noChangeAspect="1"/>
          </p:cNvPicPr>
          <p:nvPr/>
        </p:nvPicPr>
        <p:blipFill>
          <a:blip r:embed="rId2" cstate="print"/>
          <a:stretch>
            <a:fillRect/>
          </a:stretch>
        </p:blipFill>
        <p:spPr>
          <a:xfrm rot="349394">
            <a:off x="5324977" y="1354648"/>
            <a:ext cx="3216275" cy="2004509"/>
          </a:xfrm>
          <a:prstGeom prst="rect">
            <a:avLst/>
          </a:prstGeom>
        </p:spPr>
      </p:pic>
      <p:pic>
        <p:nvPicPr>
          <p:cNvPr id="7" name="Picture 6"/>
          <p:cNvPicPr>
            <a:picLocks noChangeAspect="1"/>
          </p:cNvPicPr>
          <p:nvPr/>
        </p:nvPicPr>
        <p:blipFill>
          <a:blip r:embed="rId3" cstate="print"/>
          <a:stretch>
            <a:fillRect/>
          </a:stretch>
        </p:blipFill>
        <p:spPr>
          <a:xfrm>
            <a:off x="701675" y="3616424"/>
            <a:ext cx="2819400" cy="2882900"/>
          </a:xfrm>
          <a:prstGeom prst="rect">
            <a:avLst/>
          </a:prstGeom>
        </p:spPr>
      </p:pic>
    </p:spTree>
    <p:extLst>
      <p:ext uri="{BB962C8B-B14F-4D97-AF65-F5344CB8AC3E}">
        <p14:creationId xmlns:p14="http://schemas.microsoft.com/office/powerpoint/2010/main" xmlns="" val="59736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250" y="428625"/>
            <a:ext cx="7096125" cy="400110"/>
          </a:xfrm>
          <a:prstGeom prst="rect">
            <a:avLst/>
          </a:prstGeom>
          <a:noFill/>
        </p:spPr>
        <p:txBody>
          <a:bodyPr wrap="square" rtlCol="0">
            <a:spAutoFit/>
          </a:bodyPr>
          <a:lstStyle/>
          <a:p>
            <a:r>
              <a:rPr lang="en-US" sz="2000" b="1" u="sng" dirty="0" smtClean="0"/>
              <a:t>2. They do the work</a:t>
            </a:r>
            <a:endParaRPr lang="en-US" sz="2000" b="1" u="sng" dirty="0"/>
          </a:p>
        </p:txBody>
      </p:sp>
      <p:sp>
        <p:nvSpPr>
          <p:cNvPr id="3" name="TextBox 2"/>
          <p:cNvSpPr txBox="1"/>
          <p:nvPr/>
        </p:nvSpPr>
        <p:spPr>
          <a:xfrm>
            <a:off x="508000" y="1127125"/>
            <a:ext cx="3810000" cy="4185761"/>
          </a:xfrm>
          <a:prstGeom prst="rect">
            <a:avLst/>
          </a:prstGeom>
          <a:noFill/>
        </p:spPr>
        <p:txBody>
          <a:bodyPr wrap="square" rtlCol="0">
            <a:spAutoFit/>
          </a:bodyPr>
          <a:lstStyle/>
          <a:p>
            <a:r>
              <a:rPr lang="en-US" sz="1900" dirty="0" smtClean="0"/>
              <a:t>You might of heard from your parents that if you work harder you will do a lot better. Well this is true. You can be good with a little effort but you can be even better with a little more effort. You can’t be good at anything if you do not try. You have to put a hundred percent of your effort into doing something to succeed in what your trying to learn or do. Use your time wisely because time is running out. </a:t>
            </a:r>
            <a:endParaRPr lang="en-US" sz="1900" dirty="0"/>
          </a:p>
        </p:txBody>
      </p:sp>
      <p:pic>
        <p:nvPicPr>
          <p:cNvPr id="4" name="Picture 3"/>
          <p:cNvPicPr>
            <a:picLocks noChangeAspect="1"/>
          </p:cNvPicPr>
          <p:nvPr/>
        </p:nvPicPr>
        <p:blipFill>
          <a:blip r:embed="rId2" cstate="print"/>
          <a:stretch>
            <a:fillRect/>
          </a:stretch>
        </p:blipFill>
        <p:spPr>
          <a:xfrm>
            <a:off x="5448300" y="555625"/>
            <a:ext cx="2949575" cy="2340933"/>
          </a:xfrm>
          <a:prstGeom prst="rect">
            <a:avLst/>
          </a:prstGeom>
        </p:spPr>
      </p:pic>
      <p:pic>
        <p:nvPicPr>
          <p:cNvPr id="5" name="Picture 4"/>
          <p:cNvPicPr>
            <a:picLocks noChangeAspect="1"/>
          </p:cNvPicPr>
          <p:nvPr/>
        </p:nvPicPr>
        <p:blipFill>
          <a:blip r:embed="rId3" cstate="print"/>
          <a:stretch>
            <a:fillRect/>
          </a:stretch>
        </p:blipFill>
        <p:spPr>
          <a:xfrm>
            <a:off x="4318000" y="2698750"/>
            <a:ext cx="2508250" cy="2388290"/>
          </a:xfrm>
          <a:prstGeom prst="rect">
            <a:avLst/>
          </a:prstGeom>
        </p:spPr>
      </p:pic>
      <p:pic>
        <p:nvPicPr>
          <p:cNvPr id="6" name="Picture 5"/>
          <p:cNvPicPr>
            <a:picLocks noChangeAspect="1"/>
          </p:cNvPicPr>
          <p:nvPr/>
        </p:nvPicPr>
        <p:blipFill>
          <a:blip r:embed="rId4" cstate="print"/>
          <a:stretch>
            <a:fillRect/>
          </a:stretch>
        </p:blipFill>
        <p:spPr>
          <a:xfrm>
            <a:off x="6559550" y="3960201"/>
            <a:ext cx="2409825" cy="2705370"/>
          </a:xfrm>
          <a:prstGeom prst="rect">
            <a:avLst/>
          </a:prstGeom>
        </p:spPr>
      </p:pic>
      <p:sp>
        <p:nvSpPr>
          <p:cNvPr id="7" name="TextBox 6"/>
          <p:cNvSpPr txBox="1"/>
          <p:nvPr/>
        </p:nvSpPr>
        <p:spPr>
          <a:xfrm>
            <a:off x="508000" y="5492750"/>
            <a:ext cx="5334000" cy="923330"/>
          </a:xfrm>
          <a:prstGeom prst="rect">
            <a:avLst/>
          </a:prstGeom>
          <a:noFill/>
        </p:spPr>
        <p:txBody>
          <a:bodyPr wrap="square" rtlCol="0">
            <a:spAutoFit/>
          </a:bodyPr>
          <a:lstStyle/>
          <a:p>
            <a:r>
              <a:rPr lang="en-US" b="1" dirty="0"/>
              <a:t>Genius is one percent inspiration, ninety-nine percent </a:t>
            </a:r>
            <a:r>
              <a:rPr lang="en-US" b="1" dirty="0" smtClean="0"/>
              <a:t>perspiration.</a:t>
            </a:r>
          </a:p>
          <a:p>
            <a:r>
              <a:rPr lang="en-US" b="1" dirty="0" smtClean="0"/>
              <a:t>-</a:t>
            </a:r>
            <a:r>
              <a:rPr lang="en-US" b="1" smtClean="0"/>
              <a:t>Thomas Edison </a:t>
            </a:r>
            <a:endParaRPr lang="en-US" dirty="0"/>
          </a:p>
        </p:txBody>
      </p:sp>
    </p:spTree>
    <p:extLst>
      <p:ext uri="{BB962C8B-B14F-4D97-AF65-F5344CB8AC3E}">
        <p14:creationId xmlns:p14="http://schemas.microsoft.com/office/powerpoint/2010/main" xmlns="" val="62601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 y="412750"/>
            <a:ext cx="7191375" cy="400110"/>
          </a:xfrm>
          <a:prstGeom prst="rect">
            <a:avLst/>
          </a:prstGeom>
          <a:noFill/>
        </p:spPr>
        <p:txBody>
          <a:bodyPr wrap="square" rtlCol="0">
            <a:spAutoFit/>
          </a:bodyPr>
          <a:lstStyle/>
          <a:p>
            <a:r>
              <a:rPr lang="en-US" sz="2000" b="1" u="sng" dirty="0" smtClean="0"/>
              <a:t>3. They work a lot more</a:t>
            </a:r>
            <a:endParaRPr lang="en-US" sz="2000" b="1" u="sng" dirty="0"/>
          </a:p>
        </p:txBody>
      </p:sp>
      <p:sp>
        <p:nvSpPr>
          <p:cNvPr id="3" name="TextBox 2"/>
          <p:cNvSpPr txBox="1"/>
          <p:nvPr/>
        </p:nvSpPr>
        <p:spPr>
          <a:xfrm>
            <a:off x="523875" y="1127125"/>
            <a:ext cx="3825875" cy="3970318"/>
          </a:xfrm>
          <a:prstGeom prst="rect">
            <a:avLst/>
          </a:prstGeom>
          <a:noFill/>
        </p:spPr>
        <p:txBody>
          <a:bodyPr wrap="square" rtlCol="0">
            <a:spAutoFit/>
          </a:bodyPr>
          <a:lstStyle/>
          <a:p>
            <a:r>
              <a:rPr lang="en-US" dirty="0" smtClean="0"/>
              <a:t>The successful people in life work a lot more hours than an average person. If you look at a successful person’s schedule they have a longer list of things they want or have to get done. This encourages them to put in more time to accomplish what is on there list of what they have to do.</a:t>
            </a:r>
          </a:p>
          <a:p>
            <a:r>
              <a:rPr lang="en-US" dirty="0" smtClean="0"/>
              <a:t>Shockingly, successful people want to put in lots of time. This keeps them active and accomplish more in life.  </a:t>
            </a:r>
            <a:endParaRPr lang="en-US" dirty="0"/>
          </a:p>
        </p:txBody>
      </p:sp>
      <p:pic>
        <p:nvPicPr>
          <p:cNvPr id="4" name="Picture 3"/>
          <p:cNvPicPr>
            <a:picLocks noChangeAspect="1"/>
          </p:cNvPicPr>
          <p:nvPr/>
        </p:nvPicPr>
        <p:blipFill rotWithShape="1">
          <a:blip r:embed="rId2" cstate="print"/>
          <a:srcRect l="24167" b="15330"/>
          <a:stretch/>
        </p:blipFill>
        <p:spPr>
          <a:xfrm rot="21299667">
            <a:off x="5619750" y="935462"/>
            <a:ext cx="2889250" cy="1806515"/>
          </a:xfrm>
          <a:prstGeom prst="rect">
            <a:avLst/>
          </a:prstGeom>
        </p:spPr>
      </p:pic>
      <p:pic>
        <p:nvPicPr>
          <p:cNvPr id="5" name="Picture 4"/>
          <p:cNvPicPr>
            <a:picLocks noChangeAspect="1"/>
          </p:cNvPicPr>
          <p:nvPr/>
        </p:nvPicPr>
        <p:blipFill>
          <a:blip r:embed="rId3" cstate="print"/>
          <a:stretch>
            <a:fillRect/>
          </a:stretch>
        </p:blipFill>
        <p:spPr>
          <a:xfrm rot="405723">
            <a:off x="5705475" y="3175794"/>
            <a:ext cx="2463800" cy="3289300"/>
          </a:xfrm>
          <a:prstGeom prst="rect">
            <a:avLst/>
          </a:prstGeom>
        </p:spPr>
      </p:pic>
    </p:spTree>
    <p:extLst>
      <p:ext uri="{BB962C8B-B14F-4D97-AF65-F5344CB8AC3E}">
        <p14:creationId xmlns:p14="http://schemas.microsoft.com/office/powerpoint/2010/main" xmlns="" val="240606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75" y="396875"/>
            <a:ext cx="6683375" cy="400110"/>
          </a:xfrm>
          <a:prstGeom prst="rect">
            <a:avLst/>
          </a:prstGeom>
          <a:noFill/>
        </p:spPr>
        <p:txBody>
          <a:bodyPr wrap="square" rtlCol="0">
            <a:spAutoFit/>
          </a:bodyPr>
          <a:lstStyle/>
          <a:p>
            <a:r>
              <a:rPr lang="en-US" sz="2000" b="1" u="sng" dirty="0" smtClean="0"/>
              <a:t>4. They avoid the crowds. </a:t>
            </a:r>
            <a:endParaRPr lang="en-US" sz="2000" b="1" u="sng" dirty="0"/>
          </a:p>
        </p:txBody>
      </p:sp>
      <p:sp>
        <p:nvSpPr>
          <p:cNvPr id="5" name="TextBox 4"/>
          <p:cNvSpPr txBox="1"/>
          <p:nvPr/>
        </p:nvSpPr>
        <p:spPr>
          <a:xfrm>
            <a:off x="603250" y="1254125"/>
            <a:ext cx="4191000" cy="369332"/>
          </a:xfrm>
          <a:prstGeom prst="rect">
            <a:avLst/>
          </a:prstGeom>
          <a:noFill/>
        </p:spPr>
        <p:txBody>
          <a:bodyPr wrap="square" rtlCol="0">
            <a:spAutoFit/>
          </a:bodyPr>
          <a:lstStyle/>
          <a:p>
            <a:endParaRPr lang="en-US" dirty="0"/>
          </a:p>
        </p:txBody>
      </p:sp>
      <p:sp>
        <p:nvSpPr>
          <p:cNvPr id="3" name="TextBox 2"/>
          <p:cNvSpPr txBox="1"/>
          <p:nvPr/>
        </p:nvSpPr>
        <p:spPr>
          <a:xfrm>
            <a:off x="603250" y="1016000"/>
            <a:ext cx="4841875" cy="4801314"/>
          </a:xfrm>
          <a:prstGeom prst="rect">
            <a:avLst/>
          </a:prstGeom>
          <a:noFill/>
        </p:spPr>
        <p:txBody>
          <a:bodyPr wrap="square" rtlCol="0">
            <a:spAutoFit/>
          </a:bodyPr>
          <a:lstStyle/>
          <a:p>
            <a:r>
              <a:rPr lang="en-US" sz="1700" dirty="0" smtClean="0"/>
              <a:t>Many people that are in a “group” tend to fall behind in what they should be doing. </a:t>
            </a:r>
          </a:p>
          <a:p>
            <a:r>
              <a:rPr lang="en-US" sz="1700" dirty="0" smtClean="0"/>
              <a:t>Being in a group depends on what type of group you may be in. You could be in a good group saying that you would not get into trouble or you would stay on task and not let the group you are in change you. There are also bad groups of people you can be influenced by. By joining a group your attitude or judgment of doing the right thing could change. It is your choice whether or not you would like to be in a good or bad group. </a:t>
            </a:r>
          </a:p>
          <a:p>
            <a:endParaRPr lang="en-US" sz="1700" dirty="0" smtClean="0"/>
          </a:p>
          <a:p>
            <a:r>
              <a:rPr lang="en-US" sz="1700" dirty="0" smtClean="0"/>
              <a:t>Successful people in life like to be unique and do things that others would not do. They do things that others would not do so there would not be as much competition and there would be a greater chance for success. </a:t>
            </a:r>
            <a:endParaRPr lang="en-US" sz="1700" dirty="0"/>
          </a:p>
        </p:txBody>
      </p:sp>
      <p:pic>
        <p:nvPicPr>
          <p:cNvPr id="6" name="Picture 5"/>
          <p:cNvPicPr>
            <a:picLocks noChangeAspect="1"/>
          </p:cNvPicPr>
          <p:nvPr/>
        </p:nvPicPr>
        <p:blipFill>
          <a:blip r:embed="rId2" cstate="print"/>
          <a:stretch>
            <a:fillRect/>
          </a:stretch>
        </p:blipFill>
        <p:spPr>
          <a:xfrm rot="508786">
            <a:off x="6172200" y="857250"/>
            <a:ext cx="2511426" cy="2511426"/>
          </a:xfrm>
          <a:prstGeom prst="rect">
            <a:avLst/>
          </a:prstGeom>
        </p:spPr>
      </p:pic>
      <p:pic>
        <p:nvPicPr>
          <p:cNvPr id="4" name="Picture 3"/>
          <p:cNvPicPr>
            <a:picLocks noChangeAspect="1"/>
          </p:cNvPicPr>
          <p:nvPr/>
        </p:nvPicPr>
        <p:blipFill>
          <a:blip r:embed="rId3" cstate="print"/>
          <a:stretch>
            <a:fillRect/>
          </a:stretch>
        </p:blipFill>
        <p:spPr>
          <a:xfrm rot="20956180">
            <a:off x="5902533" y="3375327"/>
            <a:ext cx="2922507" cy="2189059"/>
          </a:xfrm>
          <a:prstGeom prst="rect">
            <a:avLst/>
          </a:prstGeom>
        </p:spPr>
      </p:pic>
    </p:spTree>
    <p:extLst>
      <p:ext uri="{BB962C8B-B14F-4D97-AF65-F5344CB8AC3E}">
        <p14:creationId xmlns:p14="http://schemas.microsoft.com/office/powerpoint/2010/main" xmlns="" val="348668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875" y="428625"/>
            <a:ext cx="7445375" cy="400110"/>
          </a:xfrm>
          <a:prstGeom prst="rect">
            <a:avLst/>
          </a:prstGeom>
          <a:noFill/>
        </p:spPr>
        <p:txBody>
          <a:bodyPr wrap="square" rtlCol="0">
            <a:spAutoFit/>
          </a:bodyPr>
          <a:lstStyle/>
          <a:p>
            <a:r>
              <a:rPr lang="en-US" sz="2000" b="1" u="sng" dirty="0" smtClean="0"/>
              <a:t>5. They start at the end</a:t>
            </a:r>
            <a:endParaRPr lang="en-US" sz="2000" b="1" u="sng" dirty="0"/>
          </a:p>
        </p:txBody>
      </p:sp>
      <p:sp>
        <p:nvSpPr>
          <p:cNvPr id="4" name="TextBox 3"/>
          <p:cNvSpPr txBox="1"/>
          <p:nvPr/>
        </p:nvSpPr>
        <p:spPr>
          <a:xfrm>
            <a:off x="619125" y="1174750"/>
            <a:ext cx="4826000" cy="4524316"/>
          </a:xfrm>
          <a:prstGeom prst="rect">
            <a:avLst/>
          </a:prstGeom>
          <a:noFill/>
        </p:spPr>
        <p:txBody>
          <a:bodyPr wrap="square" rtlCol="0">
            <a:spAutoFit/>
          </a:bodyPr>
          <a:lstStyle/>
          <a:p>
            <a:r>
              <a:rPr lang="en-US" dirty="0" smtClean="0"/>
              <a:t>Have you ever had to solve a maze and have been told to start from the end and work your way up. Well that is how people succeed in life. As they say, average success is based on average goals. Wherever you want to end up is your goal. </a:t>
            </a:r>
          </a:p>
          <a:p>
            <a:r>
              <a:rPr lang="en-US" dirty="0" smtClean="0"/>
              <a:t>After you have your goal set up you can work backwards and lay out every step of the way. The average person will start small and then work their way up while a successful person will already have everything planned out so they don</a:t>
            </a:r>
            <a:r>
              <a:rPr lang="fr-FR" dirty="0" smtClean="0"/>
              <a:t>’</a:t>
            </a:r>
            <a:r>
              <a:rPr lang="en-US" dirty="0" smtClean="0"/>
              <a:t>t have to worry about what they have to do next. You will make better decisions and you will find that it is easier to work harder when you reach your ultimate goal. </a:t>
            </a:r>
            <a:endParaRPr lang="en-US" dirty="0"/>
          </a:p>
        </p:txBody>
      </p:sp>
      <p:pic>
        <p:nvPicPr>
          <p:cNvPr id="5" name="Picture 4"/>
          <p:cNvPicPr>
            <a:picLocks noChangeAspect="1"/>
          </p:cNvPicPr>
          <p:nvPr/>
        </p:nvPicPr>
        <p:blipFill>
          <a:blip r:embed="rId2" cstate="print"/>
          <a:stretch>
            <a:fillRect/>
          </a:stretch>
        </p:blipFill>
        <p:spPr>
          <a:xfrm rot="435048">
            <a:off x="5826125" y="597526"/>
            <a:ext cx="2857500" cy="2857500"/>
          </a:xfrm>
          <a:prstGeom prst="rect">
            <a:avLst/>
          </a:prstGeom>
        </p:spPr>
      </p:pic>
      <p:pic>
        <p:nvPicPr>
          <p:cNvPr id="6" name="Picture 5"/>
          <p:cNvPicPr>
            <a:picLocks noChangeAspect="1"/>
          </p:cNvPicPr>
          <p:nvPr/>
        </p:nvPicPr>
        <p:blipFill>
          <a:blip r:embed="rId3" cstate="print"/>
          <a:stretch>
            <a:fillRect/>
          </a:stretch>
        </p:blipFill>
        <p:spPr>
          <a:xfrm rot="20902957">
            <a:off x="5628041" y="3950296"/>
            <a:ext cx="3100922" cy="2322698"/>
          </a:xfrm>
          <a:prstGeom prst="rect">
            <a:avLst/>
          </a:prstGeom>
        </p:spPr>
      </p:pic>
      <p:sp>
        <p:nvSpPr>
          <p:cNvPr id="7" name="Right Arrow 6"/>
          <p:cNvSpPr/>
          <p:nvPr/>
        </p:nvSpPr>
        <p:spPr>
          <a:xfrm rot="2963534">
            <a:off x="6560634" y="4473029"/>
            <a:ext cx="719613" cy="460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75301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 y="333375"/>
            <a:ext cx="7715250" cy="400110"/>
          </a:xfrm>
          <a:prstGeom prst="rect">
            <a:avLst/>
          </a:prstGeom>
          <a:noFill/>
        </p:spPr>
        <p:txBody>
          <a:bodyPr wrap="square" rtlCol="0">
            <a:spAutoFit/>
          </a:bodyPr>
          <a:lstStyle/>
          <a:p>
            <a:r>
              <a:rPr lang="en-US" sz="2000" b="1" u="sng" dirty="0" smtClean="0"/>
              <a:t>6. They don</a:t>
            </a:r>
            <a:r>
              <a:rPr lang="fr-FR" sz="2000" b="1" u="sng" dirty="0" smtClean="0"/>
              <a:t>’</a:t>
            </a:r>
            <a:r>
              <a:rPr lang="en-US" sz="2000" b="1" u="sng" dirty="0" smtClean="0"/>
              <a:t>t stop there</a:t>
            </a:r>
            <a:endParaRPr lang="en-US" sz="2000" b="1" u="sng" dirty="0"/>
          </a:p>
        </p:txBody>
      </p:sp>
      <p:sp>
        <p:nvSpPr>
          <p:cNvPr id="3" name="TextBox 2"/>
          <p:cNvSpPr txBox="1"/>
          <p:nvPr/>
        </p:nvSpPr>
        <p:spPr>
          <a:xfrm>
            <a:off x="603250" y="1158875"/>
            <a:ext cx="4349750" cy="3693319"/>
          </a:xfrm>
          <a:prstGeom prst="rect">
            <a:avLst/>
          </a:prstGeom>
          <a:noFill/>
        </p:spPr>
        <p:txBody>
          <a:bodyPr wrap="square" rtlCol="0">
            <a:spAutoFit/>
          </a:bodyPr>
          <a:lstStyle/>
          <a:p>
            <a:r>
              <a:rPr lang="en-US" dirty="0" smtClean="0"/>
              <a:t>The average person would achieve a goal but just end there. A successful person turns one achievement or goal into another. Achieving one goal is just the beginning for achieving another goal that could be bigger. They use things that they have learned and they use that knowledge to learn and accomplish other things in life too.</a:t>
            </a:r>
          </a:p>
          <a:p>
            <a:endParaRPr lang="en-US" dirty="0"/>
          </a:p>
          <a:p>
            <a:r>
              <a:rPr lang="en-US" dirty="0" smtClean="0"/>
              <a:t>“Remarkably successful people don</a:t>
            </a:r>
            <a:r>
              <a:rPr lang="fr-FR" dirty="0" smtClean="0"/>
              <a:t>’</a:t>
            </a:r>
            <a:r>
              <a:rPr lang="en-US" dirty="0" smtClean="0"/>
              <a:t>t try to win just one race. They expect and plan to win a number of races.”</a:t>
            </a:r>
            <a:endParaRPr lang="en-US" dirty="0"/>
          </a:p>
        </p:txBody>
      </p:sp>
      <p:pic>
        <p:nvPicPr>
          <p:cNvPr id="4" name="Picture 3"/>
          <p:cNvPicPr>
            <a:picLocks noChangeAspect="1"/>
          </p:cNvPicPr>
          <p:nvPr/>
        </p:nvPicPr>
        <p:blipFill>
          <a:blip r:embed="rId2" cstate="print"/>
          <a:stretch>
            <a:fillRect/>
          </a:stretch>
        </p:blipFill>
        <p:spPr>
          <a:xfrm>
            <a:off x="5524500" y="333375"/>
            <a:ext cx="3289300" cy="2698750"/>
          </a:xfrm>
          <a:prstGeom prst="rect">
            <a:avLst/>
          </a:prstGeom>
        </p:spPr>
      </p:pic>
      <p:pic>
        <p:nvPicPr>
          <p:cNvPr id="5" name="Picture 4"/>
          <p:cNvPicPr>
            <a:picLocks noChangeAspect="1"/>
          </p:cNvPicPr>
          <p:nvPr/>
        </p:nvPicPr>
        <p:blipFill>
          <a:blip r:embed="rId3" cstate="print"/>
          <a:stretch>
            <a:fillRect/>
          </a:stretch>
        </p:blipFill>
        <p:spPr>
          <a:xfrm rot="351848">
            <a:off x="5207001" y="3728243"/>
            <a:ext cx="3606800" cy="2247900"/>
          </a:xfrm>
          <a:prstGeom prst="rect">
            <a:avLst/>
          </a:prstGeom>
        </p:spPr>
      </p:pic>
    </p:spTree>
    <p:extLst>
      <p:ext uri="{BB962C8B-B14F-4D97-AF65-F5344CB8AC3E}">
        <p14:creationId xmlns:p14="http://schemas.microsoft.com/office/powerpoint/2010/main" xmlns="" val="32733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7375" y="539750"/>
            <a:ext cx="8064500" cy="400110"/>
          </a:xfrm>
          <a:prstGeom prst="rect">
            <a:avLst/>
          </a:prstGeom>
          <a:noFill/>
        </p:spPr>
        <p:txBody>
          <a:bodyPr wrap="square" rtlCol="0">
            <a:spAutoFit/>
          </a:bodyPr>
          <a:lstStyle/>
          <a:p>
            <a:r>
              <a:rPr lang="en-US" sz="2000" b="1" u="sng" dirty="0" smtClean="0"/>
              <a:t>7. They sell</a:t>
            </a:r>
            <a:endParaRPr lang="en-US" sz="2000" b="1" u="sng" dirty="0"/>
          </a:p>
        </p:txBody>
      </p:sp>
      <p:sp>
        <p:nvSpPr>
          <p:cNvPr id="4" name="TextBox 3"/>
          <p:cNvSpPr txBox="1"/>
          <p:nvPr/>
        </p:nvSpPr>
        <p:spPr>
          <a:xfrm>
            <a:off x="904875" y="1174750"/>
            <a:ext cx="4778375" cy="4247317"/>
          </a:xfrm>
          <a:prstGeom prst="rect">
            <a:avLst/>
          </a:prstGeom>
          <a:noFill/>
        </p:spPr>
        <p:txBody>
          <a:bodyPr wrap="square" rtlCol="0">
            <a:spAutoFit/>
          </a:bodyPr>
          <a:lstStyle/>
          <a:p>
            <a:r>
              <a:rPr lang="en-US" dirty="0" smtClean="0"/>
              <a:t>If you want to become a businessman or anything in life you have to sell yourself. This means you have to put your best foot out there and convince others you know exactly what you are doing and you are great at it.</a:t>
            </a:r>
          </a:p>
          <a:p>
            <a:endParaRPr lang="en-US" dirty="0" smtClean="0"/>
          </a:p>
          <a:p>
            <a:r>
              <a:rPr lang="en-US" dirty="0" smtClean="0"/>
              <a:t>Many successful people that are business owners and CEOs stated that their ability to sell contributed the most of their success. Selling is convincing other people to work and agree with you. The ability to say or deal with “no” helps maintain confidence and self-esteem in the face of rejection. </a:t>
            </a:r>
            <a:endParaRPr lang="en-US" dirty="0"/>
          </a:p>
        </p:txBody>
      </p:sp>
      <p:pic>
        <p:nvPicPr>
          <p:cNvPr id="5" name="Picture 4"/>
          <p:cNvPicPr>
            <a:picLocks noChangeAspect="1"/>
          </p:cNvPicPr>
          <p:nvPr/>
        </p:nvPicPr>
        <p:blipFill rotWithShape="1">
          <a:blip r:embed="rId2" cstate="print"/>
          <a:srcRect b="14444"/>
          <a:stretch/>
        </p:blipFill>
        <p:spPr>
          <a:xfrm rot="308670">
            <a:off x="5683250" y="1208976"/>
            <a:ext cx="3263900" cy="2129671"/>
          </a:xfrm>
          <a:prstGeom prst="rect">
            <a:avLst/>
          </a:prstGeom>
        </p:spPr>
      </p:pic>
      <p:pic>
        <p:nvPicPr>
          <p:cNvPr id="6" name="Picture 5"/>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400000"/>
                    </a14:imgEffect>
                    <a14:imgEffect>
                      <a14:brightnessContrast contrast="-40000"/>
                    </a14:imgEffect>
                  </a14:imgLayer>
                </a14:imgProps>
              </a:ext>
            </a:extLst>
          </a:blip>
          <a:srcRect b="14383"/>
          <a:stretch/>
        </p:blipFill>
        <p:spPr>
          <a:xfrm rot="21168836">
            <a:off x="5769035" y="4489451"/>
            <a:ext cx="2225675" cy="1511301"/>
          </a:xfrm>
          <a:prstGeom prst="rect">
            <a:avLst/>
          </a:prstGeom>
        </p:spPr>
      </p:pic>
    </p:spTree>
    <p:extLst>
      <p:ext uri="{BB962C8B-B14F-4D97-AF65-F5344CB8AC3E}">
        <p14:creationId xmlns:p14="http://schemas.microsoft.com/office/powerpoint/2010/main" xmlns="" val="123050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625" y="444500"/>
            <a:ext cx="7762875" cy="400110"/>
          </a:xfrm>
          <a:prstGeom prst="rect">
            <a:avLst/>
          </a:prstGeom>
          <a:noFill/>
        </p:spPr>
        <p:txBody>
          <a:bodyPr wrap="square" rtlCol="0">
            <a:spAutoFit/>
          </a:bodyPr>
          <a:lstStyle/>
          <a:p>
            <a:r>
              <a:rPr lang="en-US" sz="2000" b="1" u="sng" dirty="0" smtClean="0"/>
              <a:t>8. They are never too proud</a:t>
            </a:r>
            <a:endParaRPr lang="en-US" sz="2000" b="1" u="sng" dirty="0"/>
          </a:p>
        </p:txBody>
      </p:sp>
      <p:sp>
        <p:nvSpPr>
          <p:cNvPr id="3" name="TextBox 2"/>
          <p:cNvSpPr txBox="1"/>
          <p:nvPr/>
        </p:nvSpPr>
        <p:spPr>
          <a:xfrm>
            <a:off x="730250" y="1143000"/>
            <a:ext cx="4841875" cy="2308324"/>
          </a:xfrm>
          <a:prstGeom prst="rect">
            <a:avLst/>
          </a:prstGeom>
          <a:noFill/>
        </p:spPr>
        <p:txBody>
          <a:bodyPr wrap="square" rtlCol="0">
            <a:spAutoFit/>
          </a:bodyPr>
          <a:lstStyle/>
          <a:p>
            <a:r>
              <a:rPr lang="en-US" dirty="0" smtClean="0"/>
              <a:t>Remarkable successful people are never too proud. They never feel too proud to admit a mistake or to say that they are sorry. They never make or give a person the wrong impression. Successful people never let their emotions get to them or other people. If they do make a mistake they will just </a:t>
            </a:r>
            <a:r>
              <a:rPr lang="en-US" u="sng" dirty="0" smtClean="0"/>
              <a:t>try again</a:t>
            </a:r>
            <a:r>
              <a:rPr lang="en-US" dirty="0" smtClean="0"/>
              <a:t>.  </a:t>
            </a:r>
            <a:endParaRPr lang="en-US" dirty="0"/>
          </a:p>
        </p:txBody>
      </p:sp>
      <p:pic>
        <p:nvPicPr>
          <p:cNvPr id="4" name="Picture 3"/>
          <p:cNvPicPr>
            <a:picLocks noChangeAspect="1"/>
          </p:cNvPicPr>
          <p:nvPr/>
        </p:nvPicPr>
        <p:blipFill>
          <a:blip r:embed="rId2" cstate="print"/>
          <a:stretch>
            <a:fillRect/>
          </a:stretch>
        </p:blipFill>
        <p:spPr>
          <a:xfrm>
            <a:off x="730250" y="4022725"/>
            <a:ext cx="3670300" cy="2209800"/>
          </a:xfrm>
          <a:prstGeom prst="rect">
            <a:avLst/>
          </a:prstGeom>
        </p:spPr>
      </p:pic>
      <p:pic>
        <p:nvPicPr>
          <p:cNvPr id="5" name="Picture 4"/>
          <p:cNvPicPr>
            <a:picLocks noChangeAspect="1"/>
          </p:cNvPicPr>
          <p:nvPr/>
        </p:nvPicPr>
        <p:blipFill>
          <a:blip r:embed="rId3" cstate="print"/>
          <a:stretch>
            <a:fillRect/>
          </a:stretch>
        </p:blipFill>
        <p:spPr>
          <a:xfrm rot="481040">
            <a:off x="5666643" y="4070449"/>
            <a:ext cx="2806700" cy="1552049"/>
          </a:xfrm>
          <a:prstGeom prst="rect">
            <a:avLst/>
          </a:prstGeom>
        </p:spPr>
      </p:pic>
      <p:pic>
        <p:nvPicPr>
          <p:cNvPr id="6" name="Picture 5"/>
          <p:cNvPicPr>
            <a:picLocks noChangeAspect="1"/>
          </p:cNvPicPr>
          <p:nvPr/>
        </p:nvPicPr>
        <p:blipFill>
          <a:blip r:embed="rId4" cstate="print"/>
          <a:stretch>
            <a:fillRect/>
          </a:stretch>
        </p:blipFill>
        <p:spPr>
          <a:xfrm rot="21301567">
            <a:off x="5937251" y="1079500"/>
            <a:ext cx="2794000" cy="2159000"/>
          </a:xfrm>
          <a:prstGeom prst="rect">
            <a:avLst/>
          </a:prstGeom>
        </p:spPr>
      </p:pic>
    </p:spTree>
    <p:extLst>
      <p:ext uri="{BB962C8B-B14F-4D97-AF65-F5344CB8AC3E}">
        <p14:creationId xmlns:p14="http://schemas.microsoft.com/office/powerpoint/2010/main" xmlns="" val="338695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241</TotalTime>
  <Words>899</Words>
  <Application>Microsoft Office PowerPoint</Application>
  <PresentationFormat>On-screen Show (4:3)</PresentationFormat>
  <Paragraphs>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Breeze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Mehta</dc:creator>
  <cp:lastModifiedBy>Pravin Kapadia</cp:lastModifiedBy>
  <cp:revision>44</cp:revision>
  <dcterms:created xsi:type="dcterms:W3CDTF">2013-12-29T20:59:51Z</dcterms:created>
  <dcterms:modified xsi:type="dcterms:W3CDTF">2014-01-19T01:16:16Z</dcterms:modified>
</cp:coreProperties>
</file>